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E0AA13-760F-4000-9154-752540A2FDF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5735FF-6FF5-4C27-A139-AE15235C6263}">
      <dgm:prSet phldrT="[Текст]"/>
      <dgm:spPr/>
      <dgm:t>
        <a:bodyPr/>
        <a:lstStyle/>
        <a:p>
          <a:r>
            <a:rPr lang="ru-RU" dirty="0" smtClean="0"/>
            <a:t>Повышение прозрачности системы государственного контроля (надзора) в целом и деятельности Департамента</a:t>
          </a:r>
          <a:endParaRPr lang="ru-RU" dirty="0"/>
        </a:p>
      </dgm:t>
    </dgm:pt>
    <dgm:pt modelId="{FE1949D8-C248-4F6B-887F-D8A3B2345E76}" type="parTrans" cxnId="{0A6CD485-573A-49FC-9EC1-325079C88ABF}">
      <dgm:prSet/>
      <dgm:spPr/>
      <dgm:t>
        <a:bodyPr/>
        <a:lstStyle/>
        <a:p>
          <a:endParaRPr lang="ru-RU"/>
        </a:p>
      </dgm:t>
    </dgm:pt>
    <dgm:pt modelId="{3A8C1234-9FA3-4E33-8D5F-1599C567A29C}" type="sibTrans" cxnId="{0A6CD485-573A-49FC-9EC1-325079C88ABF}">
      <dgm:prSet/>
      <dgm:spPr/>
      <dgm:t>
        <a:bodyPr/>
        <a:lstStyle/>
        <a:p>
          <a:endParaRPr lang="ru-RU"/>
        </a:p>
      </dgm:t>
    </dgm:pt>
    <dgm:pt modelId="{5DD9C232-499A-404F-AB19-504F96289938}">
      <dgm:prSet phldrT="[Текст]"/>
      <dgm:spPr/>
      <dgm:t>
        <a:bodyPr/>
        <a:lstStyle/>
        <a:p>
          <a:r>
            <a:rPr lang="ru-RU" dirty="0" smtClean="0"/>
            <a:t>Формирование единого понимания обязательных требований законодательства в поднадзорной сфере у всех участников контрольно-надзорной деятельности</a:t>
          </a:r>
          <a:endParaRPr lang="ru-RU" dirty="0"/>
        </a:p>
      </dgm:t>
    </dgm:pt>
    <dgm:pt modelId="{16E4B8E7-08BB-4B75-946A-F5F4228AFAAF}" type="parTrans" cxnId="{52197E04-FA12-46E7-8B2E-37CA91BA1756}">
      <dgm:prSet/>
      <dgm:spPr/>
      <dgm:t>
        <a:bodyPr/>
        <a:lstStyle/>
        <a:p>
          <a:endParaRPr lang="ru-RU"/>
        </a:p>
      </dgm:t>
    </dgm:pt>
    <dgm:pt modelId="{93CAE18C-188B-49AB-B456-F3A898D2EBCA}" type="sibTrans" cxnId="{52197E04-FA12-46E7-8B2E-37CA91BA1756}">
      <dgm:prSet/>
      <dgm:spPr/>
      <dgm:t>
        <a:bodyPr/>
        <a:lstStyle/>
        <a:p>
          <a:endParaRPr lang="ru-RU"/>
        </a:p>
      </dgm:t>
    </dgm:pt>
    <dgm:pt modelId="{28483A78-9B53-4866-BC1D-34B72E90F160}">
      <dgm:prSet phldrT="[Текст]"/>
      <dgm:spPr/>
      <dgm:t>
        <a:bodyPr/>
        <a:lstStyle/>
        <a:p>
          <a:r>
            <a:rPr lang="ru-RU" dirty="0" smtClean="0"/>
            <a:t>Разработаны и поддерживаются в актуальном состоянии Руководства по соблюдению обязательных требований по каждому виду регионального государственного контроля (над</a:t>
          </a:r>
          <a:endParaRPr lang="ru-RU" dirty="0"/>
        </a:p>
      </dgm:t>
    </dgm:pt>
    <dgm:pt modelId="{737AC1C5-F984-4777-9B30-6DBC99896F8F}" type="parTrans" cxnId="{B69CB292-6C06-44B9-89CA-DA482B8FA5D0}">
      <dgm:prSet/>
      <dgm:spPr/>
      <dgm:t>
        <a:bodyPr/>
        <a:lstStyle/>
        <a:p>
          <a:endParaRPr lang="ru-RU"/>
        </a:p>
      </dgm:t>
    </dgm:pt>
    <dgm:pt modelId="{BF7327EF-8A19-4EE2-96E1-0CFAA0FB69CA}" type="sibTrans" cxnId="{B69CB292-6C06-44B9-89CA-DA482B8FA5D0}">
      <dgm:prSet/>
      <dgm:spPr/>
      <dgm:t>
        <a:bodyPr/>
        <a:lstStyle/>
        <a:p>
          <a:endParaRPr lang="ru-RU"/>
        </a:p>
      </dgm:t>
    </dgm:pt>
    <dgm:pt modelId="{B7A2D96B-E4F0-44C0-A4A0-1D0651F038FE}">
      <dgm:prSet phldrT="[Текст]"/>
      <dgm:spPr/>
      <dgm:t>
        <a:bodyPr/>
        <a:lstStyle/>
        <a:p>
          <a:r>
            <a:rPr lang="ru-RU" dirty="0" smtClean="0"/>
            <a:t>На постоянной основе осуществляется информирование по телефону по вопросам соблюдения требований </a:t>
          </a:r>
          <a:r>
            <a:rPr lang="ru-RU" dirty="0" smtClean="0"/>
            <a:t>градостроительного законодательства</a:t>
          </a:r>
          <a:endParaRPr lang="ru-RU" dirty="0"/>
        </a:p>
      </dgm:t>
    </dgm:pt>
    <dgm:pt modelId="{4CAF8818-307D-4DB6-B41F-226931DADAE1}" type="parTrans" cxnId="{81AA1AC1-2C7A-46A8-85EA-BF86EFF5412E}">
      <dgm:prSet/>
      <dgm:spPr/>
      <dgm:t>
        <a:bodyPr/>
        <a:lstStyle/>
        <a:p>
          <a:endParaRPr lang="ru-RU"/>
        </a:p>
      </dgm:t>
    </dgm:pt>
    <dgm:pt modelId="{785113B1-8E5E-433F-9ABA-DBB9C283EC1A}" type="sibTrans" cxnId="{81AA1AC1-2C7A-46A8-85EA-BF86EFF5412E}">
      <dgm:prSet/>
      <dgm:spPr/>
      <dgm:t>
        <a:bodyPr/>
        <a:lstStyle/>
        <a:p>
          <a:endParaRPr lang="ru-RU"/>
        </a:p>
      </dgm:t>
    </dgm:pt>
    <dgm:pt modelId="{E7798E7C-676C-4698-A04C-4A6866F6B941}" type="pres">
      <dgm:prSet presAssocID="{58E0AA13-760F-4000-9154-752540A2FD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3637291-1A61-4676-8113-BEA74FD78917}" type="pres">
      <dgm:prSet presAssocID="{58E0AA13-760F-4000-9154-752540A2FDFA}" presName="Name1" presStyleCnt="0"/>
      <dgm:spPr/>
    </dgm:pt>
    <dgm:pt modelId="{B8714AA0-6FED-40D2-AE8C-119A64E81B90}" type="pres">
      <dgm:prSet presAssocID="{58E0AA13-760F-4000-9154-752540A2FDFA}" presName="cycle" presStyleCnt="0"/>
      <dgm:spPr/>
    </dgm:pt>
    <dgm:pt modelId="{4772E452-6CD4-481D-9EC4-70011883A310}" type="pres">
      <dgm:prSet presAssocID="{58E0AA13-760F-4000-9154-752540A2FDFA}" presName="srcNode" presStyleLbl="node1" presStyleIdx="0" presStyleCnt="4"/>
      <dgm:spPr/>
    </dgm:pt>
    <dgm:pt modelId="{16E0A5FC-4C75-4DE1-97C4-77D7FE870349}" type="pres">
      <dgm:prSet presAssocID="{58E0AA13-760F-4000-9154-752540A2FDFA}" presName="conn" presStyleLbl="parChTrans1D2" presStyleIdx="0" presStyleCnt="1"/>
      <dgm:spPr/>
      <dgm:t>
        <a:bodyPr/>
        <a:lstStyle/>
        <a:p>
          <a:endParaRPr lang="ru-RU"/>
        </a:p>
      </dgm:t>
    </dgm:pt>
    <dgm:pt modelId="{8FF3B930-C798-4AA0-B818-5EE4443F6CF5}" type="pres">
      <dgm:prSet presAssocID="{58E0AA13-760F-4000-9154-752540A2FDFA}" presName="extraNode" presStyleLbl="node1" presStyleIdx="0" presStyleCnt="4"/>
      <dgm:spPr/>
    </dgm:pt>
    <dgm:pt modelId="{B1F6D73B-4DB8-4223-889B-4C02121C5F8A}" type="pres">
      <dgm:prSet presAssocID="{58E0AA13-760F-4000-9154-752540A2FDFA}" presName="dstNode" presStyleLbl="node1" presStyleIdx="0" presStyleCnt="4"/>
      <dgm:spPr/>
    </dgm:pt>
    <dgm:pt modelId="{31677D70-BB65-4F87-8ED0-55E7F8DFE76C}" type="pres">
      <dgm:prSet presAssocID="{8C5735FF-6FF5-4C27-A139-AE15235C626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B80C3-C568-4C17-89C1-CE93289BCC99}" type="pres">
      <dgm:prSet presAssocID="{8C5735FF-6FF5-4C27-A139-AE15235C6263}" presName="accent_1" presStyleCnt="0"/>
      <dgm:spPr/>
    </dgm:pt>
    <dgm:pt modelId="{C91B7E21-D7CB-43B2-8FC3-3A4B407A0BDB}" type="pres">
      <dgm:prSet presAssocID="{8C5735FF-6FF5-4C27-A139-AE15235C6263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1BE371D-6739-455F-B688-7F27DBCE5FA0}" type="pres">
      <dgm:prSet presAssocID="{5DD9C232-499A-404F-AB19-504F9628993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D6F8C1-64F5-455F-B9F6-C1EBAF8127E5}" type="pres">
      <dgm:prSet presAssocID="{5DD9C232-499A-404F-AB19-504F96289938}" presName="accent_2" presStyleCnt="0"/>
      <dgm:spPr/>
    </dgm:pt>
    <dgm:pt modelId="{EA08F954-5A8F-4B27-945D-B29180DAF1E7}" type="pres">
      <dgm:prSet presAssocID="{5DD9C232-499A-404F-AB19-504F96289938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D0507FF-A880-429A-AD9B-4637906E3E4A}" type="pres">
      <dgm:prSet presAssocID="{28483A78-9B53-4866-BC1D-34B72E90F16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06092E-58F3-4C5B-BBB7-277D28752592}" type="pres">
      <dgm:prSet presAssocID="{28483A78-9B53-4866-BC1D-34B72E90F160}" presName="accent_3" presStyleCnt="0"/>
      <dgm:spPr/>
    </dgm:pt>
    <dgm:pt modelId="{DD481D2B-045B-4EB8-BD96-B4D556C63DE3}" type="pres">
      <dgm:prSet presAssocID="{28483A78-9B53-4866-BC1D-34B72E90F160}" presName="accentRepeatNode" presStyleLbl="solidFgAcc1" presStyleIdx="2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E3F7D80-5F2D-4B27-BA5B-FD84114C1CF8}" type="pres">
      <dgm:prSet presAssocID="{B7A2D96B-E4F0-44C0-A4A0-1D0651F038FE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C31C5-5F37-46D0-96FE-7C03326A36BA}" type="pres">
      <dgm:prSet presAssocID="{B7A2D96B-E4F0-44C0-A4A0-1D0651F038FE}" presName="accent_4" presStyleCnt="0"/>
      <dgm:spPr/>
    </dgm:pt>
    <dgm:pt modelId="{796AB8B7-D671-4376-8D17-3522D86F2CAD}" type="pres">
      <dgm:prSet presAssocID="{B7A2D96B-E4F0-44C0-A4A0-1D0651F038FE}" presName="accentRepeatNode" presStyleLbl="solidFgAcc1" presStyleIdx="3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81AA1AC1-2C7A-46A8-85EA-BF86EFF5412E}" srcId="{58E0AA13-760F-4000-9154-752540A2FDFA}" destId="{B7A2D96B-E4F0-44C0-A4A0-1D0651F038FE}" srcOrd="3" destOrd="0" parTransId="{4CAF8818-307D-4DB6-B41F-226931DADAE1}" sibTransId="{785113B1-8E5E-433F-9ABA-DBB9C283EC1A}"/>
    <dgm:cxn modelId="{52F416CD-0376-47D9-98E2-CB00CF19498B}" type="presOf" srcId="{3A8C1234-9FA3-4E33-8D5F-1599C567A29C}" destId="{16E0A5FC-4C75-4DE1-97C4-77D7FE870349}" srcOrd="0" destOrd="0" presId="urn:microsoft.com/office/officeart/2008/layout/VerticalCurvedList"/>
    <dgm:cxn modelId="{BD56C08D-B19D-4DA9-A3F6-CE6B8BB4977C}" type="presOf" srcId="{B7A2D96B-E4F0-44C0-A4A0-1D0651F038FE}" destId="{7E3F7D80-5F2D-4B27-BA5B-FD84114C1CF8}" srcOrd="0" destOrd="0" presId="urn:microsoft.com/office/officeart/2008/layout/VerticalCurvedList"/>
    <dgm:cxn modelId="{52197E04-FA12-46E7-8B2E-37CA91BA1756}" srcId="{58E0AA13-760F-4000-9154-752540A2FDFA}" destId="{5DD9C232-499A-404F-AB19-504F96289938}" srcOrd="1" destOrd="0" parTransId="{16E4B8E7-08BB-4B75-946A-F5F4228AFAAF}" sibTransId="{93CAE18C-188B-49AB-B456-F3A898D2EBCA}"/>
    <dgm:cxn modelId="{DEC2AF77-2775-44F4-A54B-CA743D631CED}" type="presOf" srcId="{5DD9C232-499A-404F-AB19-504F96289938}" destId="{71BE371D-6739-455F-B688-7F27DBCE5FA0}" srcOrd="0" destOrd="0" presId="urn:microsoft.com/office/officeart/2008/layout/VerticalCurvedList"/>
    <dgm:cxn modelId="{AB96C899-1BA2-45DA-A947-B2CA26A94B0E}" type="presOf" srcId="{28483A78-9B53-4866-BC1D-34B72E90F160}" destId="{0D0507FF-A880-429A-AD9B-4637906E3E4A}" srcOrd="0" destOrd="0" presId="urn:microsoft.com/office/officeart/2008/layout/VerticalCurvedList"/>
    <dgm:cxn modelId="{0A6CD485-573A-49FC-9EC1-325079C88ABF}" srcId="{58E0AA13-760F-4000-9154-752540A2FDFA}" destId="{8C5735FF-6FF5-4C27-A139-AE15235C6263}" srcOrd="0" destOrd="0" parTransId="{FE1949D8-C248-4F6B-887F-D8A3B2345E76}" sibTransId="{3A8C1234-9FA3-4E33-8D5F-1599C567A29C}"/>
    <dgm:cxn modelId="{B69CB292-6C06-44B9-89CA-DA482B8FA5D0}" srcId="{58E0AA13-760F-4000-9154-752540A2FDFA}" destId="{28483A78-9B53-4866-BC1D-34B72E90F160}" srcOrd="2" destOrd="0" parTransId="{737AC1C5-F984-4777-9B30-6DBC99896F8F}" sibTransId="{BF7327EF-8A19-4EE2-96E1-0CFAA0FB69CA}"/>
    <dgm:cxn modelId="{222416A3-AE2E-4242-A725-A4C3EB33B7CD}" type="presOf" srcId="{8C5735FF-6FF5-4C27-A139-AE15235C6263}" destId="{31677D70-BB65-4F87-8ED0-55E7F8DFE76C}" srcOrd="0" destOrd="0" presId="urn:microsoft.com/office/officeart/2008/layout/VerticalCurvedList"/>
    <dgm:cxn modelId="{7D6D4CC4-6900-488F-A96F-CA99BCC25CA2}" type="presOf" srcId="{58E0AA13-760F-4000-9154-752540A2FDFA}" destId="{E7798E7C-676C-4698-A04C-4A6866F6B941}" srcOrd="0" destOrd="0" presId="urn:microsoft.com/office/officeart/2008/layout/VerticalCurvedList"/>
    <dgm:cxn modelId="{12FD55EB-3B75-4DA2-AB1D-B3F7FEB685BA}" type="presParOf" srcId="{E7798E7C-676C-4698-A04C-4A6866F6B941}" destId="{63637291-1A61-4676-8113-BEA74FD78917}" srcOrd="0" destOrd="0" presId="urn:microsoft.com/office/officeart/2008/layout/VerticalCurvedList"/>
    <dgm:cxn modelId="{30C3A31D-4F11-47A4-A98A-573E7E76D6E4}" type="presParOf" srcId="{63637291-1A61-4676-8113-BEA74FD78917}" destId="{B8714AA0-6FED-40D2-AE8C-119A64E81B90}" srcOrd="0" destOrd="0" presId="urn:microsoft.com/office/officeart/2008/layout/VerticalCurvedList"/>
    <dgm:cxn modelId="{6B0C2C72-4A87-4E25-816A-1695D786A301}" type="presParOf" srcId="{B8714AA0-6FED-40D2-AE8C-119A64E81B90}" destId="{4772E452-6CD4-481D-9EC4-70011883A310}" srcOrd="0" destOrd="0" presId="urn:microsoft.com/office/officeart/2008/layout/VerticalCurvedList"/>
    <dgm:cxn modelId="{1BBD2EAD-4CCD-41AB-A9AF-65E29AFA56A8}" type="presParOf" srcId="{B8714AA0-6FED-40D2-AE8C-119A64E81B90}" destId="{16E0A5FC-4C75-4DE1-97C4-77D7FE870349}" srcOrd="1" destOrd="0" presId="urn:microsoft.com/office/officeart/2008/layout/VerticalCurvedList"/>
    <dgm:cxn modelId="{C4BB979A-0A71-4229-A978-D782851D4B43}" type="presParOf" srcId="{B8714AA0-6FED-40D2-AE8C-119A64E81B90}" destId="{8FF3B930-C798-4AA0-B818-5EE4443F6CF5}" srcOrd="2" destOrd="0" presId="urn:microsoft.com/office/officeart/2008/layout/VerticalCurvedList"/>
    <dgm:cxn modelId="{5499FF56-21FC-44C3-BEB9-48A353083597}" type="presParOf" srcId="{B8714AA0-6FED-40D2-AE8C-119A64E81B90}" destId="{B1F6D73B-4DB8-4223-889B-4C02121C5F8A}" srcOrd="3" destOrd="0" presId="urn:microsoft.com/office/officeart/2008/layout/VerticalCurvedList"/>
    <dgm:cxn modelId="{7344B942-2BD3-4672-B098-1C07FBBB611F}" type="presParOf" srcId="{63637291-1A61-4676-8113-BEA74FD78917}" destId="{31677D70-BB65-4F87-8ED0-55E7F8DFE76C}" srcOrd="1" destOrd="0" presId="urn:microsoft.com/office/officeart/2008/layout/VerticalCurvedList"/>
    <dgm:cxn modelId="{DE02E180-3F31-4C7D-9479-8673A0AE101C}" type="presParOf" srcId="{63637291-1A61-4676-8113-BEA74FD78917}" destId="{CB3B80C3-C568-4C17-89C1-CE93289BCC99}" srcOrd="2" destOrd="0" presId="urn:microsoft.com/office/officeart/2008/layout/VerticalCurvedList"/>
    <dgm:cxn modelId="{81B07259-7C5A-473E-9009-CAAAF3BE78DD}" type="presParOf" srcId="{CB3B80C3-C568-4C17-89C1-CE93289BCC99}" destId="{C91B7E21-D7CB-43B2-8FC3-3A4B407A0BDB}" srcOrd="0" destOrd="0" presId="urn:microsoft.com/office/officeart/2008/layout/VerticalCurvedList"/>
    <dgm:cxn modelId="{8292F0A2-2B91-4900-9FCB-D7A38738EFD6}" type="presParOf" srcId="{63637291-1A61-4676-8113-BEA74FD78917}" destId="{71BE371D-6739-455F-B688-7F27DBCE5FA0}" srcOrd="3" destOrd="0" presId="urn:microsoft.com/office/officeart/2008/layout/VerticalCurvedList"/>
    <dgm:cxn modelId="{28828A04-442F-4D15-A384-D98B7F7C942F}" type="presParOf" srcId="{63637291-1A61-4676-8113-BEA74FD78917}" destId="{1ED6F8C1-64F5-455F-B9F6-C1EBAF8127E5}" srcOrd="4" destOrd="0" presId="urn:microsoft.com/office/officeart/2008/layout/VerticalCurvedList"/>
    <dgm:cxn modelId="{227683BC-27B0-4822-AAA7-D98F641FE76D}" type="presParOf" srcId="{1ED6F8C1-64F5-455F-B9F6-C1EBAF8127E5}" destId="{EA08F954-5A8F-4B27-945D-B29180DAF1E7}" srcOrd="0" destOrd="0" presId="urn:microsoft.com/office/officeart/2008/layout/VerticalCurvedList"/>
    <dgm:cxn modelId="{FF6DAA9C-BAE0-4C3D-8AC7-9F6AC0619AD9}" type="presParOf" srcId="{63637291-1A61-4676-8113-BEA74FD78917}" destId="{0D0507FF-A880-429A-AD9B-4637906E3E4A}" srcOrd="5" destOrd="0" presId="urn:microsoft.com/office/officeart/2008/layout/VerticalCurvedList"/>
    <dgm:cxn modelId="{97ACA2BC-8F24-4356-ABC7-156CEA98CE36}" type="presParOf" srcId="{63637291-1A61-4676-8113-BEA74FD78917}" destId="{B206092E-58F3-4C5B-BBB7-277D28752592}" srcOrd="6" destOrd="0" presId="urn:microsoft.com/office/officeart/2008/layout/VerticalCurvedList"/>
    <dgm:cxn modelId="{18546584-9F7F-4557-B6E1-1CD82B290F5C}" type="presParOf" srcId="{B206092E-58F3-4C5B-BBB7-277D28752592}" destId="{DD481D2B-045B-4EB8-BD96-B4D556C63DE3}" srcOrd="0" destOrd="0" presId="urn:microsoft.com/office/officeart/2008/layout/VerticalCurvedList"/>
    <dgm:cxn modelId="{9DC0DDAB-7690-463B-9EE3-89FC1F075B82}" type="presParOf" srcId="{63637291-1A61-4676-8113-BEA74FD78917}" destId="{7E3F7D80-5F2D-4B27-BA5B-FD84114C1CF8}" srcOrd="7" destOrd="0" presId="urn:microsoft.com/office/officeart/2008/layout/VerticalCurvedList"/>
    <dgm:cxn modelId="{F0859084-9A17-4110-B16E-4CE7E76DD19E}" type="presParOf" srcId="{63637291-1A61-4676-8113-BEA74FD78917}" destId="{C1AC31C5-5F37-46D0-96FE-7C03326A36BA}" srcOrd="8" destOrd="0" presId="urn:microsoft.com/office/officeart/2008/layout/VerticalCurvedList"/>
    <dgm:cxn modelId="{BD8865D1-F99A-4A65-9035-9CF6974A511B}" type="presParOf" srcId="{C1AC31C5-5F37-46D0-96FE-7C03326A36BA}" destId="{796AB8B7-D671-4376-8D17-3522D86F2CA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B3DC38-1C59-47C9-86AD-D925C2BC15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057EEC-8972-4843-9968-7C587C5652AF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Анализ правоприменительной практики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C4D61D6-7434-488E-9473-F82B99C55FEA}" type="parTrans" cxnId="{1BCF04A8-2E2A-4D86-B58E-8799F5B18225}">
      <dgm:prSet/>
      <dgm:spPr/>
      <dgm:t>
        <a:bodyPr/>
        <a:lstStyle/>
        <a:p>
          <a:endParaRPr lang="ru-RU"/>
        </a:p>
      </dgm:t>
    </dgm:pt>
    <dgm:pt modelId="{0244E9FC-8F8B-4973-9FBC-572A3A16884B}" type="sibTrans" cxnId="{1BCF04A8-2E2A-4D86-B58E-8799F5B18225}">
      <dgm:prSet/>
      <dgm:spPr/>
      <dgm:t>
        <a:bodyPr/>
        <a:lstStyle/>
        <a:p>
          <a:endParaRPr lang="ru-RU"/>
        </a:p>
      </dgm:t>
    </dgm:pt>
    <dgm:pt modelId="{6856ADC4-8711-477F-A9B1-E17C3A5796A0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наблюдается повышение правовой грамотности застройщиков, которая проявляется в знании своих прав и обязанностей, полномочий Департамента, а также в знании процедуры осуществления государственного надзора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FF79543-843F-422D-B106-29BD2196C2ED}" type="parTrans" cxnId="{D7D0B822-83E0-4349-A846-096B0A28B634}">
      <dgm:prSet/>
      <dgm:spPr/>
      <dgm:t>
        <a:bodyPr/>
        <a:lstStyle/>
        <a:p>
          <a:endParaRPr lang="ru-RU"/>
        </a:p>
      </dgm:t>
    </dgm:pt>
    <dgm:pt modelId="{49ECA8B0-3111-4E17-BABC-B9F7F4A48AA9}" type="sibTrans" cxnId="{D7D0B822-83E0-4349-A846-096B0A28B634}">
      <dgm:prSet/>
      <dgm:spPr/>
      <dgm:t>
        <a:bodyPr/>
        <a:lstStyle/>
        <a:p>
          <a:endParaRPr lang="ru-RU"/>
        </a:p>
      </dgm:t>
    </dgm:pt>
    <dgm:pt modelId="{3AFB11D4-B708-4D4B-AB3A-D80F22DEBE80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Разработана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17151DE-14C4-4660-BFEF-7778BD5A496B}" type="parTrans" cxnId="{27B01FB5-8C9B-4C8C-B28B-E9AD12B93223}">
      <dgm:prSet/>
      <dgm:spPr/>
      <dgm:t>
        <a:bodyPr/>
        <a:lstStyle/>
        <a:p>
          <a:endParaRPr lang="ru-RU"/>
        </a:p>
      </dgm:t>
    </dgm:pt>
    <dgm:pt modelId="{FCDB67DB-26F3-47E5-A7F0-CC003D1009D6}" type="sibTrans" cxnId="{27B01FB5-8C9B-4C8C-B28B-E9AD12B93223}">
      <dgm:prSet/>
      <dgm:spPr/>
      <dgm:t>
        <a:bodyPr/>
        <a:lstStyle/>
        <a:p>
          <a:endParaRPr lang="ru-RU"/>
        </a:p>
      </dgm:t>
    </dgm:pt>
    <dgm:pt modelId="{376B6E17-A6D1-479C-9976-4F33DB51F1C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Программа профилактики нарушений обязательных требований на 2020 год и на плановый период 2020-2021 годы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141459D-A11A-4E1E-8322-4020DE829E81}" type="parTrans" cxnId="{9C94930F-B221-482D-B355-5DC46322C3A4}">
      <dgm:prSet/>
      <dgm:spPr/>
      <dgm:t>
        <a:bodyPr/>
        <a:lstStyle/>
        <a:p>
          <a:endParaRPr lang="ru-RU"/>
        </a:p>
      </dgm:t>
    </dgm:pt>
    <dgm:pt modelId="{4C634737-8FAE-40B2-94C9-7BCF5A3A095F}" type="sibTrans" cxnId="{9C94930F-B221-482D-B355-5DC46322C3A4}">
      <dgm:prSet/>
      <dgm:spPr/>
      <dgm:t>
        <a:bodyPr/>
        <a:lstStyle/>
        <a:p>
          <a:endParaRPr lang="ru-RU"/>
        </a:p>
      </dgm:t>
    </dgm:pt>
    <dgm:pt modelId="{7A48FC78-486B-44B5-93F7-69279A55CF0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строить с нарушениями законодательства о градостроительной деятельности, в том числе технических регламентов и проектной документации сегодня не выгодно как застройщику, так и подрядчику. Устранение выявленных нарушений и брака в работе требуют дополнительных финансовых и временных затрат.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CB69D6A-2356-410D-9ECD-3A53F844B5C5}" type="sibTrans" cxnId="{6B90C334-CF1C-404B-BA1A-A1AC80411B56}">
      <dgm:prSet/>
      <dgm:spPr/>
      <dgm:t>
        <a:bodyPr/>
        <a:lstStyle/>
        <a:p>
          <a:endParaRPr lang="ru-RU"/>
        </a:p>
      </dgm:t>
    </dgm:pt>
    <dgm:pt modelId="{04436CA4-2D97-456C-8F20-A3416026C9AA}" type="parTrans" cxnId="{6B90C334-CF1C-404B-BA1A-A1AC80411B56}">
      <dgm:prSet/>
      <dgm:spPr/>
      <dgm:t>
        <a:bodyPr/>
        <a:lstStyle/>
        <a:p>
          <a:endParaRPr lang="ru-RU"/>
        </a:p>
      </dgm:t>
    </dgm:pt>
    <dgm:pt modelId="{A3BB8BCA-0A63-4822-84D6-96F47411F01F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Анализ выявленных нарушений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7E784EC-7F54-4AEA-91E1-E73A032C2BE9}" type="sibTrans" cxnId="{8151EA9C-4042-46E6-963B-16A63CF811B2}">
      <dgm:prSet/>
      <dgm:spPr/>
      <dgm:t>
        <a:bodyPr/>
        <a:lstStyle/>
        <a:p>
          <a:endParaRPr lang="ru-RU"/>
        </a:p>
      </dgm:t>
    </dgm:pt>
    <dgm:pt modelId="{871021F9-D236-4E89-B65A-CC1A32A0568E}" type="parTrans" cxnId="{8151EA9C-4042-46E6-963B-16A63CF811B2}">
      <dgm:prSet/>
      <dgm:spPr/>
      <dgm:t>
        <a:bodyPr/>
        <a:lstStyle/>
        <a:p>
          <a:endParaRPr lang="ru-RU"/>
        </a:p>
      </dgm:t>
    </dgm:pt>
    <dgm:pt modelId="{6B71545B-3015-4535-B5C1-AC5D169F2A09}" type="pres">
      <dgm:prSet presAssocID="{90B3DC38-1C59-47C9-86AD-D925C2BC15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056B85-5477-46C2-B284-C4DEA8BDF0E7}" type="pres">
      <dgm:prSet presAssocID="{51057EEC-8972-4843-9968-7C587C5652A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9FC70-CA0C-466B-B721-2D9E5DA233F9}" type="pres">
      <dgm:prSet presAssocID="{51057EEC-8972-4843-9968-7C587C5652A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D3706-4FD7-4C47-A92A-4D25B4A101E8}" type="pres">
      <dgm:prSet presAssocID="{A3BB8BCA-0A63-4822-84D6-96F47411F0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D1D60-C190-4C56-AFC1-37D7301372E4}" type="pres">
      <dgm:prSet presAssocID="{A3BB8BCA-0A63-4822-84D6-96F47411F01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29B63-518D-4FC6-AAD5-92DF6ED4E852}" type="pres">
      <dgm:prSet presAssocID="{3AFB11D4-B708-4D4B-AB3A-D80F22DEBE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28EDC-ACD6-44BA-9EE1-26B00703EC5B}" type="pres">
      <dgm:prSet presAssocID="{3AFB11D4-B708-4D4B-AB3A-D80F22DEBE8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D0B822-83E0-4349-A846-096B0A28B634}" srcId="{51057EEC-8972-4843-9968-7C587C5652AF}" destId="{6856ADC4-8711-477F-A9B1-E17C3A5796A0}" srcOrd="0" destOrd="0" parTransId="{9FF79543-843F-422D-B106-29BD2196C2ED}" sibTransId="{49ECA8B0-3111-4E17-BABC-B9F7F4A48AA9}"/>
    <dgm:cxn modelId="{6B90C334-CF1C-404B-BA1A-A1AC80411B56}" srcId="{A3BB8BCA-0A63-4822-84D6-96F47411F01F}" destId="{7A48FC78-486B-44B5-93F7-69279A55CF0B}" srcOrd="0" destOrd="0" parTransId="{04436CA4-2D97-456C-8F20-A3416026C9AA}" sibTransId="{ECB69D6A-2356-410D-9ECD-3A53F844B5C5}"/>
    <dgm:cxn modelId="{1BCF04A8-2E2A-4D86-B58E-8799F5B18225}" srcId="{90B3DC38-1C59-47C9-86AD-D925C2BC1580}" destId="{51057EEC-8972-4843-9968-7C587C5652AF}" srcOrd="0" destOrd="0" parTransId="{DC4D61D6-7434-488E-9473-F82B99C55FEA}" sibTransId="{0244E9FC-8F8B-4973-9FBC-572A3A16884B}"/>
    <dgm:cxn modelId="{CDCC8CCE-B517-44C8-AA1D-A11CCEC07375}" type="presOf" srcId="{3AFB11D4-B708-4D4B-AB3A-D80F22DEBE80}" destId="{A0029B63-518D-4FC6-AAD5-92DF6ED4E852}" srcOrd="0" destOrd="0" presId="urn:microsoft.com/office/officeart/2005/8/layout/vList2"/>
    <dgm:cxn modelId="{4E716B64-88BC-4A16-A87A-E19E1EFB8781}" type="presOf" srcId="{51057EEC-8972-4843-9968-7C587C5652AF}" destId="{0F056B85-5477-46C2-B284-C4DEA8BDF0E7}" srcOrd="0" destOrd="0" presId="urn:microsoft.com/office/officeart/2005/8/layout/vList2"/>
    <dgm:cxn modelId="{06839AE0-2433-4C03-8AF4-AB658CC78C0D}" type="presOf" srcId="{A3BB8BCA-0A63-4822-84D6-96F47411F01F}" destId="{1ADD3706-4FD7-4C47-A92A-4D25B4A101E8}" srcOrd="0" destOrd="0" presId="urn:microsoft.com/office/officeart/2005/8/layout/vList2"/>
    <dgm:cxn modelId="{9C94930F-B221-482D-B355-5DC46322C3A4}" srcId="{3AFB11D4-B708-4D4B-AB3A-D80F22DEBE80}" destId="{376B6E17-A6D1-479C-9976-4F33DB51F1C5}" srcOrd="0" destOrd="0" parTransId="{9141459D-A11A-4E1E-8322-4020DE829E81}" sibTransId="{4C634737-8FAE-40B2-94C9-7BCF5A3A095F}"/>
    <dgm:cxn modelId="{27B01FB5-8C9B-4C8C-B28B-E9AD12B93223}" srcId="{90B3DC38-1C59-47C9-86AD-D925C2BC1580}" destId="{3AFB11D4-B708-4D4B-AB3A-D80F22DEBE80}" srcOrd="2" destOrd="0" parTransId="{017151DE-14C4-4660-BFEF-7778BD5A496B}" sibTransId="{FCDB67DB-26F3-47E5-A7F0-CC003D1009D6}"/>
    <dgm:cxn modelId="{1367401A-9659-4458-B238-A9402BEAC12C}" type="presOf" srcId="{6856ADC4-8711-477F-A9B1-E17C3A5796A0}" destId="{C959FC70-CA0C-466B-B721-2D9E5DA233F9}" srcOrd="0" destOrd="0" presId="urn:microsoft.com/office/officeart/2005/8/layout/vList2"/>
    <dgm:cxn modelId="{32A9F1B2-D88F-4862-B29C-B736122E1BA6}" type="presOf" srcId="{7A48FC78-486B-44B5-93F7-69279A55CF0B}" destId="{587D1D60-C190-4C56-AFC1-37D7301372E4}" srcOrd="0" destOrd="0" presId="urn:microsoft.com/office/officeart/2005/8/layout/vList2"/>
    <dgm:cxn modelId="{8151EA9C-4042-46E6-963B-16A63CF811B2}" srcId="{90B3DC38-1C59-47C9-86AD-D925C2BC1580}" destId="{A3BB8BCA-0A63-4822-84D6-96F47411F01F}" srcOrd="1" destOrd="0" parTransId="{871021F9-D236-4E89-B65A-CC1A32A0568E}" sibTransId="{17E784EC-7F54-4AEA-91E1-E73A032C2BE9}"/>
    <dgm:cxn modelId="{A5BD8C41-C4F4-4569-BD72-A19DBF22601B}" type="presOf" srcId="{376B6E17-A6D1-479C-9976-4F33DB51F1C5}" destId="{4C828EDC-ACD6-44BA-9EE1-26B00703EC5B}" srcOrd="0" destOrd="0" presId="urn:microsoft.com/office/officeart/2005/8/layout/vList2"/>
    <dgm:cxn modelId="{FAFB67AA-6DB0-4334-9404-59EBAB8D68C7}" type="presOf" srcId="{90B3DC38-1C59-47C9-86AD-D925C2BC1580}" destId="{6B71545B-3015-4535-B5C1-AC5D169F2A09}" srcOrd="0" destOrd="0" presId="urn:microsoft.com/office/officeart/2005/8/layout/vList2"/>
    <dgm:cxn modelId="{69523DD0-45CF-452B-9400-A742F98E08A2}" type="presParOf" srcId="{6B71545B-3015-4535-B5C1-AC5D169F2A09}" destId="{0F056B85-5477-46C2-B284-C4DEA8BDF0E7}" srcOrd="0" destOrd="0" presId="urn:microsoft.com/office/officeart/2005/8/layout/vList2"/>
    <dgm:cxn modelId="{4B54D740-09B5-4695-AEAA-BB8017BEE861}" type="presParOf" srcId="{6B71545B-3015-4535-B5C1-AC5D169F2A09}" destId="{C959FC70-CA0C-466B-B721-2D9E5DA233F9}" srcOrd="1" destOrd="0" presId="urn:microsoft.com/office/officeart/2005/8/layout/vList2"/>
    <dgm:cxn modelId="{C2B83512-D15F-4D42-B458-7CB56109A2EA}" type="presParOf" srcId="{6B71545B-3015-4535-B5C1-AC5D169F2A09}" destId="{1ADD3706-4FD7-4C47-A92A-4D25B4A101E8}" srcOrd="2" destOrd="0" presId="urn:microsoft.com/office/officeart/2005/8/layout/vList2"/>
    <dgm:cxn modelId="{A4E36531-EC60-4E3A-B906-3276E4AF1DD6}" type="presParOf" srcId="{6B71545B-3015-4535-B5C1-AC5D169F2A09}" destId="{587D1D60-C190-4C56-AFC1-37D7301372E4}" srcOrd="3" destOrd="0" presId="urn:microsoft.com/office/officeart/2005/8/layout/vList2"/>
    <dgm:cxn modelId="{59E70F64-34F2-434A-8030-FA53AA038BE1}" type="presParOf" srcId="{6B71545B-3015-4535-B5C1-AC5D169F2A09}" destId="{A0029B63-518D-4FC6-AAD5-92DF6ED4E852}" srcOrd="4" destOrd="0" presId="urn:microsoft.com/office/officeart/2005/8/layout/vList2"/>
    <dgm:cxn modelId="{BDEE2036-673F-4E3C-B3B0-35E507BCFE1F}" type="presParOf" srcId="{6B71545B-3015-4535-B5C1-AC5D169F2A09}" destId="{4C828EDC-ACD6-44BA-9EE1-26B00703EC5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0A5FC-4C75-4DE1-97C4-77D7FE870349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77D70-BB65-4F87-8ED0-55E7F8DFE76C}">
      <dsp:nvSpPr>
        <dsp:cNvPr id="0" name=""/>
        <dsp:cNvSpPr/>
      </dsp:nvSpPr>
      <dsp:spPr>
        <a:xfrm>
          <a:off x="460128" y="312440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Повышение прозрачности системы государственного контроля (надзора) в целом и деятельности Департамента</a:t>
          </a:r>
          <a:endParaRPr lang="ru-RU" sz="1300" kern="1200" dirty="0"/>
        </a:p>
      </dsp:txBody>
      <dsp:txXfrm>
        <a:off x="460128" y="312440"/>
        <a:ext cx="5580684" cy="625205"/>
      </dsp:txXfrm>
    </dsp:sp>
    <dsp:sp modelId="{C91B7E21-D7CB-43B2-8FC3-3A4B407A0BDB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BE371D-6739-455F-B688-7F27DBCE5FA0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Формирование единого понимания обязательных требований законодательства в поднадзорной сфере у всех участников контрольно-надзорной деятельности</a:t>
          </a:r>
          <a:endParaRPr lang="ru-RU" sz="1300" kern="1200" dirty="0"/>
        </a:p>
      </dsp:txBody>
      <dsp:txXfrm>
        <a:off x="818573" y="1250411"/>
        <a:ext cx="5222240" cy="625205"/>
      </dsp:txXfrm>
    </dsp:sp>
    <dsp:sp modelId="{EA08F954-5A8F-4B27-945D-B29180DAF1E7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507FF-A880-429A-AD9B-4637906E3E4A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Разработаны и поддерживаются в актуальном состоянии Руководства по соблюдению обязательных требований по каждому виду регионального государственного контроля (над</a:t>
          </a:r>
          <a:endParaRPr lang="ru-RU" sz="1300" kern="1200" dirty="0"/>
        </a:p>
      </dsp:txBody>
      <dsp:txXfrm>
        <a:off x="818573" y="2188382"/>
        <a:ext cx="5222240" cy="625205"/>
      </dsp:txXfrm>
    </dsp:sp>
    <dsp:sp modelId="{DD481D2B-045B-4EB8-BD96-B4D556C63DE3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F7D80-5F2D-4B27-BA5B-FD84114C1CF8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На постоянной основе осуществляется информирование по телефону по вопросам соблюдения требований </a:t>
          </a:r>
          <a:r>
            <a:rPr lang="ru-RU" sz="1300" kern="1200" dirty="0" smtClean="0"/>
            <a:t>градостроительного законодательства</a:t>
          </a:r>
          <a:endParaRPr lang="ru-RU" sz="1300" kern="1200" dirty="0"/>
        </a:p>
      </dsp:txBody>
      <dsp:txXfrm>
        <a:off x="460128" y="3126353"/>
        <a:ext cx="5580684" cy="625205"/>
      </dsp:txXfrm>
    </dsp:sp>
    <dsp:sp modelId="{796AB8B7-D671-4376-8D17-3522D86F2CAD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56B85-5477-46C2-B284-C4DEA8BDF0E7}">
      <dsp:nvSpPr>
        <dsp:cNvPr id="0" name=""/>
        <dsp:cNvSpPr/>
      </dsp:nvSpPr>
      <dsp:spPr>
        <a:xfrm>
          <a:off x="0" y="33729"/>
          <a:ext cx="8352928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Анализ правоприменительной практики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898" y="66627"/>
        <a:ext cx="8287132" cy="608124"/>
      </dsp:txXfrm>
    </dsp:sp>
    <dsp:sp modelId="{C959FC70-CA0C-466B-B721-2D9E5DA233F9}">
      <dsp:nvSpPr>
        <dsp:cNvPr id="0" name=""/>
        <dsp:cNvSpPr/>
      </dsp:nvSpPr>
      <dsp:spPr>
        <a:xfrm>
          <a:off x="0" y="707649"/>
          <a:ext cx="835292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наблюдается повышение правовой грамотности застройщиков, которая проявляется в знании своих прав и обязанностей, полномочий Департамента, а также в знании процедуры осуществления государственного надзора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07649"/>
        <a:ext cx="8352928" cy="596160"/>
      </dsp:txXfrm>
    </dsp:sp>
    <dsp:sp modelId="{1ADD3706-4FD7-4C47-A92A-4D25B4A101E8}">
      <dsp:nvSpPr>
        <dsp:cNvPr id="0" name=""/>
        <dsp:cNvSpPr/>
      </dsp:nvSpPr>
      <dsp:spPr>
        <a:xfrm>
          <a:off x="0" y="1303810"/>
          <a:ext cx="8352928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Анализ выявленных нарушений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898" y="1336708"/>
        <a:ext cx="8287132" cy="608124"/>
      </dsp:txXfrm>
    </dsp:sp>
    <dsp:sp modelId="{587D1D60-C190-4C56-AFC1-37D7301372E4}">
      <dsp:nvSpPr>
        <dsp:cNvPr id="0" name=""/>
        <dsp:cNvSpPr/>
      </dsp:nvSpPr>
      <dsp:spPr>
        <a:xfrm>
          <a:off x="0" y="1977730"/>
          <a:ext cx="8352928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строить с нарушениями законодательства о градостроительной деятельности, в том числе технических регламентов и проектной документации сегодня не выгодно как застройщику, так и подрядчику. Устранение выявленных нарушений и брака в работе требуют дополнительных финансовых и временных затрат.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77730"/>
        <a:ext cx="8352928" cy="782460"/>
      </dsp:txXfrm>
    </dsp:sp>
    <dsp:sp modelId="{A0029B63-518D-4FC6-AAD5-92DF6ED4E852}">
      <dsp:nvSpPr>
        <dsp:cNvPr id="0" name=""/>
        <dsp:cNvSpPr/>
      </dsp:nvSpPr>
      <dsp:spPr>
        <a:xfrm>
          <a:off x="0" y="2760190"/>
          <a:ext cx="8352928" cy="673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Разработана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898" y="2793088"/>
        <a:ext cx="8287132" cy="608124"/>
      </dsp:txXfrm>
    </dsp:sp>
    <dsp:sp modelId="{4C828EDC-ACD6-44BA-9EE1-26B00703EC5B}">
      <dsp:nvSpPr>
        <dsp:cNvPr id="0" name=""/>
        <dsp:cNvSpPr/>
      </dsp:nvSpPr>
      <dsp:spPr>
        <a:xfrm>
          <a:off x="0" y="3434110"/>
          <a:ext cx="8352928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Программа профилактики нарушений обязательных требований на 2020 год и на плановый период 2020-2021 годы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34110"/>
        <a:ext cx="8352928" cy="59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ДОКЛАД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 результатах правоприменительной практики в Департаменте за </a:t>
            </a:r>
            <a:r>
              <a:rPr lang="ru-RU" dirty="0" smtClean="0"/>
              <a:t>2019 год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фот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3177571" cy="23921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30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141277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Департамента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40229"/>
            <a:ext cx="111125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019129" y="1831383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Региональный государственный строительный надзор при строительстве и реконструкции объектов капитального строительства на территории Смоленской области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80" y="3293619"/>
            <a:ext cx="9604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026178" y="2988315"/>
            <a:ext cx="686630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ru-RU" dirty="0">
              <a:solidFill>
                <a:srgbClr val="00194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Региональный государственный надзор в области долевого строительства многоквартирных домов и (или) иных объектов недвижимости на территории Смоленской области</a:t>
            </a:r>
          </a:p>
        </p:txBody>
      </p:sp>
      <p:pic>
        <p:nvPicPr>
          <p:cNvPr id="2051" name="Picture 3" descr="C:\Users\департамент 1\Desktop\2f640bcs-960_166_16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8934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026178" y="4509120"/>
            <a:ext cx="6578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Региональный государственный надзор за техническим состоянием самоходных машин и других видов техники на территории Смоленской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79380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33" y="1311274"/>
            <a:ext cx="111125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51021" y="1270422"/>
            <a:ext cx="588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Региональный государственный строительный надзор при строительстве и реконструкции объектов капитального строительства на территории Смоленской области</a:t>
            </a:r>
          </a:p>
        </p:txBody>
      </p:sp>
      <p:sp>
        <p:nvSpPr>
          <p:cNvPr id="8" name="Полилиния 7"/>
          <p:cNvSpPr/>
          <p:nvPr/>
        </p:nvSpPr>
        <p:spPr bwMode="auto">
          <a:xfrm>
            <a:off x="225732" y="2420888"/>
            <a:ext cx="2402052" cy="2088232"/>
          </a:xfrm>
          <a:custGeom>
            <a:avLst/>
            <a:gdLst>
              <a:gd name="connsiteX0" fmla="*/ 0 w 2346282"/>
              <a:gd name="connsiteY0" fmla="*/ 1173141 h 2346282"/>
              <a:gd name="connsiteX1" fmla="*/ 1173141 w 2346282"/>
              <a:gd name="connsiteY1" fmla="*/ 0 h 2346282"/>
              <a:gd name="connsiteX2" fmla="*/ 2346282 w 2346282"/>
              <a:gd name="connsiteY2" fmla="*/ 1173141 h 2346282"/>
              <a:gd name="connsiteX3" fmla="*/ 1173141 w 2346282"/>
              <a:gd name="connsiteY3" fmla="*/ 2346282 h 2346282"/>
              <a:gd name="connsiteX4" fmla="*/ 0 w 2346282"/>
              <a:gd name="connsiteY4" fmla="*/ 1173141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282" h="2346282">
                <a:moveTo>
                  <a:pt x="0" y="1173141"/>
                </a:moveTo>
                <a:cubicBezTo>
                  <a:pt x="0" y="525233"/>
                  <a:pt x="525233" y="0"/>
                  <a:pt x="1173141" y="0"/>
                </a:cubicBezTo>
                <a:cubicBezTo>
                  <a:pt x="1821049" y="0"/>
                  <a:pt x="2346282" y="525233"/>
                  <a:pt x="2346282" y="1173141"/>
                </a:cubicBezTo>
                <a:cubicBezTo>
                  <a:pt x="2346282" y="1821049"/>
                  <a:pt x="1821049" y="2346282"/>
                  <a:pt x="1173141" y="2346282"/>
                </a:cubicBezTo>
                <a:cubicBezTo>
                  <a:pt x="525233" y="2346282"/>
                  <a:pt x="0" y="1821049"/>
                  <a:pt x="0" y="11731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effectLst>
            <a:softEdge rad="63500"/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92957" tIns="492957" rIns="492957" bIns="492957" spcCol="127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3450" fontAlgn="auto"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314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33450" fontAlgn="auto">
              <a:spcAft>
                <a:spcPts val="0"/>
              </a:spcAft>
              <a:defRPr/>
            </a:pPr>
            <a:r>
              <a:rPr lang="ru-RU" sz="2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объектов под надзором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07904" y="2707865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Выдано ЗОС – 117  (в 2018 году 158)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об отказе в выдаче ЗОС - 1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s://vizit-krasnodar.ru/wp-content/uploads/2018/03/housing-154839_1280-1024x102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40590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ttp://wiki.kemenpora.go.id/assets/flyimg/img.php?src=http://wiki.kemenpora.go.id/assets/uploads/news/01-research-objectives_20180607042845.png&amp;w1024&amp;h=768&amp;c=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649" y="3336513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710365" y="352915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Проведено проверок – 773 (в 2018 году – 788)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Выдано 150 предписаний об устранении нарушений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 descr="https://www.humidifiergeek.com/wp-content/uploads/2018/07/humidifier-uses-on-allergies-exclamation-point-red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29" y="4228132"/>
            <a:ext cx="614363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4317"/>
              </p:ext>
            </p:extLst>
          </p:nvPr>
        </p:nvGraphicFramePr>
        <p:xfrm>
          <a:off x="3844875" y="4228132"/>
          <a:ext cx="5054649" cy="192024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527075"/>
                <a:gridCol w="252757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Наложено Департаментом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Наложено судом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 административных штрафов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административных штрафов</a:t>
                      </a:r>
                      <a:endParaRPr lang="ru-RU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предупреждений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предупреждение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постановления о прекращении производства по делу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постановлений о прекращении производства по делу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предостережений о недопустимости нарушения обязательных требований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8" descr="https://cdn4.iconfinder.com/data/icons/circle-law/512/law_2-512.p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648" y="5013176"/>
            <a:ext cx="561975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06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04" y="1396773"/>
            <a:ext cx="9604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195736" y="1340768"/>
            <a:ext cx="6264696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Региональный государственный надзор в области долевого строительства многоквартирных домов и (или) иных объектов недвижимости на территории Смоленской области</a:t>
            </a:r>
          </a:p>
        </p:txBody>
      </p:sp>
      <p:pic>
        <p:nvPicPr>
          <p:cNvPr id="9" name="Picture 4" descr="http://wiki.kemenpora.go.id/assets/flyimg/img.php?src=http://wiki.kemenpora.go.id/assets/uploads/news/01-research-objectives_20180607042845.png&amp;w1024&amp;h=768&amp;c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424" y="2666563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67744" y="266015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 внеплановых документарных проверок (в 2018 году – 45)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http://wiki.kemenpora.go.id/assets/flyimg/img.php?src=http://wiki.kemenpora.go.id/assets/uploads/news/01-research-objectives_20180607042845.png&amp;w1024&amp;h=768&amp;c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25" y="3357772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267744" y="3399169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выездных проверок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0" descr="https://img2.pngindir.com/20180607/guh/kisspng-computer-icons-document-file-format-5b195df532dc10.140953441528389109208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424" y="4088753"/>
            <a:ext cx="682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84860" y="3823938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Выдано 23 заключения о соответствии застройщика и проектной декларации требованиям действующего законодательства о долевом строительстве</a:t>
            </a:r>
          </a:p>
        </p:txBody>
      </p:sp>
      <p:pic>
        <p:nvPicPr>
          <p:cNvPr id="15" name="Picture 2" descr="https://legal.report/wp-content/uploads/2019/02/UK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61" y="4725144"/>
            <a:ext cx="6159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267744" y="4700263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вынесено 81 постановление об административных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правонарушениях (в 2018 году – 89)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6" descr="https://img2.freepng.ru/20180324/qsw/kisspng-computer-icons-document-directory-clip-art-document-cliparts-5ab626b72c54c5.3431476315218869031816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004" y="5517232"/>
            <a:ext cx="525463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84860" y="5381391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 отказов в выдаче заключения о соответствии (в 2018 году – 14)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3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C:\Users\департамент 1\Desktop\2f640bcs-960_166_1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64740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7704" y="1455167"/>
            <a:ext cx="6578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Региональный государственный надзор за техническим состоянием самоходных машин и других видов техники на территории Смоленской области</a:t>
            </a:r>
          </a:p>
        </p:txBody>
      </p:sp>
      <p:pic>
        <p:nvPicPr>
          <p:cNvPr id="8" name="Picture 4" descr="http://wiki.kemenpora.go.id/assets/flyimg/img.php?src=http://wiki.kemenpora.go.id/assets/uploads/news/01-research-objectives_20180607042845.png&amp;w1024&amp;h=768&amp;c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604" y="2501421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55306" y="2613132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Проведено плановых проверок – 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74062" y="3172615"/>
            <a:ext cx="5762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Зарегистрировано 1897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ед. самоходных машин и прицепов 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ним (в 2018 году – 1748)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https://img2.pngindir.com/20180607/guh/kisspng-computer-icons-document-file-format-5b195df532dc10.140953441528389109208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718" y="3286457"/>
            <a:ext cx="682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https://avatars.mds.yandex.net/get-pdb/222892/63795edd-f00d-4b71-80d4-1c6374fef4f9/s12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304" y="4172235"/>
            <a:ext cx="5556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286367" y="3858743"/>
            <a:ext cx="60486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ходе годового технического осмотра проверено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8682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ед. тракторов, дорожно-строительных и иных самоходных машин и прицепов к ним. Допущено к эксплуатации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8504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ед.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(в 2018 году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7762 ед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7698 ед.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соответственно)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0" descr="https://img2.pngindir.com/20180607/guh/kisspng-computer-icons-document-file-format-5b195df532dc10.140953441528389109208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718" y="5072483"/>
            <a:ext cx="6826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3347864" y="4976946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Сумма госпошлины 9379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(в 2018 году - 8837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https://legal.report/wp-content/uploads/2019/02/UK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393" y="5694943"/>
            <a:ext cx="6159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347864" y="5684058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1223 административный материал (в 2018 году – 1170);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606 тыс. рублей – сумма штрафа (в 2018 году – 782 тыс. руб.)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 bwMode="auto">
          <a:xfrm>
            <a:off x="-21259" y="2759416"/>
            <a:ext cx="2402344" cy="1772728"/>
          </a:xfrm>
          <a:custGeom>
            <a:avLst/>
            <a:gdLst>
              <a:gd name="connsiteX0" fmla="*/ 0 w 2346282"/>
              <a:gd name="connsiteY0" fmla="*/ 1173141 h 2346282"/>
              <a:gd name="connsiteX1" fmla="*/ 1173141 w 2346282"/>
              <a:gd name="connsiteY1" fmla="*/ 0 h 2346282"/>
              <a:gd name="connsiteX2" fmla="*/ 2346282 w 2346282"/>
              <a:gd name="connsiteY2" fmla="*/ 1173141 h 2346282"/>
              <a:gd name="connsiteX3" fmla="*/ 1173141 w 2346282"/>
              <a:gd name="connsiteY3" fmla="*/ 2346282 h 2346282"/>
              <a:gd name="connsiteX4" fmla="*/ 0 w 2346282"/>
              <a:gd name="connsiteY4" fmla="*/ 1173141 h 2346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282" h="2346282">
                <a:moveTo>
                  <a:pt x="0" y="1173141"/>
                </a:moveTo>
                <a:cubicBezTo>
                  <a:pt x="0" y="525233"/>
                  <a:pt x="525233" y="0"/>
                  <a:pt x="1173141" y="0"/>
                </a:cubicBezTo>
                <a:cubicBezTo>
                  <a:pt x="1821049" y="0"/>
                  <a:pt x="2346282" y="525233"/>
                  <a:pt x="2346282" y="1173141"/>
                </a:cubicBezTo>
                <a:cubicBezTo>
                  <a:pt x="2346282" y="1821049"/>
                  <a:pt x="1821049" y="2346282"/>
                  <a:pt x="1173141" y="2346282"/>
                </a:cubicBezTo>
                <a:cubicBezTo>
                  <a:pt x="525233" y="2346282"/>
                  <a:pt x="0" y="1821049"/>
                  <a:pt x="0" y="11731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effectLst>
            <a:softEdge rad="63500"/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492957" tIns="492957" rIns="492957" bIns="492957" spcCol="127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33450" fontAlgn="auto"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2874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33450" fontAlgn="auto">
              <a:spcAft>
                <a:spcPts val="0"/>
              </a:spcAft>
              <a:defRPr/>
            </a:pPr>
            <a:r>
              <a:rPr lang="ru-RU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удостоверения</a:t>
            </a:r>
            <a:endParaRPr lang="ru-RU" sz="21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24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26876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Итоги выполнения Программы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профилактики в 2019 году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539490987"/>
              </p:ext>
            </p:extLst>
          </p:nvPr>
        </p:nvGraphicFramePr>
        <p:xfrm>
          <a:off x="169168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821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92088" cy="913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06106" y="188640"/>
            <a:ext cx="28898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госстройтехнадзора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Смоленской области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gstn.admin-smolensk.ru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19675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Итоги выполнения Программы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профилактики в 2019 году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29539334"/>
              </p:ext>
            </p:extLst>
          </p:nvPr>
        </p:nvGraphicFramePr>
        <p:xfrm>
          <a:off x="395536" y="2027749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004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115</TotalTime>
  <Words>549</Words>
  <Application>Microsoft Office PowerPoint</Application>
  <PresentationFormat>Экран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ДОКЛАД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Артём Пушкарёв</dc:creator>
  <cp:lastModifiedBy>департамент 1</cp:lastModifiedBy>
  <cp:revision>25</cp:revision>
  <dcterms:created xsi:type="dcterms:W3CDTF">2019-12-17T09:31:27Z</dcterms:created>
  <dcterms:modified xsi:type="dcterms:W3CDTF">2019-12-24T11:48:43Z</dcterms:modified>
</cp:coreProperties>
</file>